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Noto Sans Devanagari"/>
      <p:regular r:id="rId13"/>
      <p:bold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otoSansDevanagari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font" Target="fonts/NotoSansDevanagari-bold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d587b50ff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d587b50f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95275" y="1912590"/>
            <a:ext cx="116016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‘जे. एस. मि</a:t>
            </a:r>
            <a:r>
              <a:rPr b="1" lang="en-US" sz="4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ल’</a:t>
            </a:r>
            <a:endParaRPr b="1" i="0" sz="4800" u="none" cap="none" strike="noStrik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राजनीतिक विचार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71500" y="3642270"/>
            <a:ext cx="1104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449960"/>
            <a:ext cx="1104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949500" y="5184000"/>
            <a:ext cx="226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8154000" y="5157000"/>
            <a:ext cx="406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194500" y="4449950"/>
            <a:ext cx="4023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Bharti Soni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Political Science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1016000" y="6007500"/>
            <a:ext cx="120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जॉन स्टुअर्ट मिल (1806-1873)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334125" y="2533054"/>
            <a:ext cx="555069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उदारवाद के प्रमुख विचारक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334125" y="3085504"/>
            <a:ext cx="528637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जे.एस. मिल 19वीं सदी के सबसे प्रभावशाली ब्रिटिश दार्शनिकों में से एक थे। उन्हें उदारवाद (Liberalism) का एक प्रमुख स्तंभ माना जाता है।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334125" y="4300537"/>
            <a:ext cx="528637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उनकी प्रसिद्ध कृति </a:t>
            </a: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'ऑन लिबर्टी' (On Liberty)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, 1859 में प्रकाशित हुई, जो व्यक्तिगत स्वतंत्रता के सबसे सशक्त तर्कों में से एक है।</a:t>
            </a:r>
            <a:endParaRPr/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4012" y="2400300"/>
            <a:ext cx="2047875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100560"/>
            <a:ext cx="3492549" cy="3780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99" y="2100560"/>
            <a:ext cx="3492549" cy="3780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8099" y="2100560"/>
            <a:ext cx="3492549" cy="3780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स्वतंत्रता की अवधारणा (Concept of Liberty)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84223" y="3224510"/>
            <a:ext cx="306710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प्रतिबंधों का अभाव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57250" y="3776960"/>
            <a:ext cx="2921049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मिल के अनुसार, स्वतंत्रता का अर्थ है 'प्रतिबंधों का न होना' (Negative Liberty)। व्यक्ति को अपनी इच्छा अनुसार कार्य करने की छूट होनी चाहिए।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4562523" y="3224510"/>
            <a:ext cx="306710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व्यक्ति की संप्रभुता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635549" y="3776960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"अपने शरीर और मस्तिष्क पर व्यक्ति संप्रभु (Sovereign) है।" अर्थात, व्यक्ति अपने जीवन का पूर्ण स्वामी है।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340822" y="3224510"/>
            <a:ext cx="306710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विविधता का महत्व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413849" y="3776960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मिल ने व्यक्तित्व (Individuality) और विचारों की विविधता को समाज की प्रगति के लिए अनिवार्य माना।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हानि का सिद्धांत (The Harm Principle)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524000" y="3323332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7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"सभ्य समाज के किसी सदस्य पर उसकी इच्छा के विरुद्ध शक्ति का प्रयोग करने का एकमात्र उद्देश्य </a:t>
            </a:r>
            <a:r>
              <a:rPr b="1" i="1" lang="en-US" sz="27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दूसरों को हानि से बचाना</a:t>
            </a:r>
            <a:r>
              <a:rPr b="0" i="1" lang="en-US" sz="27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हो सकता है।" 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71500" y="4523482"/>
            <a:ext cx="11049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— जे.एस. मिल (On Liberty)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952500" y="2942332"/>
            <a:ext cx="4762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500" u="none" cap="none" strike="noStrike">
                <a:solidFill>
                  <a:srgbClr val="E2E8F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315765"/>
            <a:ext cx="5286375" cy="3350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483346"/>
            <a:ext cx="5286375" cy="30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कार्यों का वर्गीकरण (Classification of Actions)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000125" y="2696765"/>
            <a:ext cx="470058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7AE60"/>
                </a:solidFill>
                <a:latin typeface="Merriweather"/>
                <a:ea typeface="Merriweather"/>
                <a:cs typeface="Merriweather"/>
                <a:sym typeface="Merriweather"/>
              </a:rPr>
              <a:t>स्व-विषयक कार्य (Self-regarding Actions)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1000125" y="3592115"/>
            <a:ext cx="4476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वे कार्य जिनका प्रभाव केवल कर्ता (करने वाले) पर पड़ता है।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000125" y="4136826"/>
            <a:ext cx="44767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नियम: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इसमें व्यक्ति पूर्णतः स्वतंत्र है। राज्य या समाज को इसमें हस्तक्षेप करने का कोई अधिकार नहीं है (जैसे: खाना, कपड़े पहनना, विचार)।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6762750" y="2864346"/>
            <a:ext cx="470058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0392B"/>
                </a:solidFill>
                <a:latin typeface="Merriweather"/>
                <a:ea typeface="Merriweather"/>
                <a:cs typeface="Merriweather"/>
                <a:sym typeface="Merriweather"/>
              </a:rPr>
              <a:t>पर-विषयक कार्य (Other-regarding Actions)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762750" y="3759696"/>
            <a:ext cx="4476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वे कार्य जिनका प्रभाव समाज के अन्य लोगों पर पड़ता है।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762750" y="4304407"/>
            <a:ext cx="4476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नियम: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यदि इन कार्यों से दूसरों को हानि होती है, तो राज्य हस्तक्षेप कर सकता है और प्रतिबंध लगा सकता है।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विचार और अभिव्यक्ति की स्वतंत्रता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85975"/>
            <a:ext cx="23812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6638925" y="2675989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715125" y="2675036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सत्य की खोज: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मिल का मानना था कि सत्य केवल विचारों के संघर्ष (Collision of ideas) से ही सामने आता है।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638925" y="348918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6715125" y="3488233"/>
            <a:ext cx="490537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असहमति का अधिकार: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"यदि पूरी दुनिया एक तरफ हो और केवल एक व्यक्ति दूसरी तरफ, तो भी दुनिया को उस व्यक्ति को चुप कराने का अधिकार नहीं है।"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6638925" y="4637543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•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715125" y="4636591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जीवंत सत्य: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oto Sans Devanagari"/>
                <a:ea typeface="Noto Sans Devanagari"/>
                <a:cs typeface="Noto Sans Devanagari"/>
                <a:sym typeface="Noto Sans Devanagari"/>
              </a:rPr>
              <a:t> बिना बहस के सत्य 'मृत सिद्धांत' बन जाता है। विरोधी विचारों को सुनना मानसिक विकास के लिए आवश्यक है।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/>
        </p:nvSpPr>
        <p:spPr>
          <a:xfrm>
            <a:off x="445500" y="2916000"/>
            <a:ext cx="7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904500" y="2605500"/>
            <a:ext cx="77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THANKYOU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